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5A39B0-B70C-43C8-B136-D1BA9A306CAE}" type="datetimeFigureOut">
              <a:rPr lang="en-US" smtClean="0"/>
              <a:t>11/12/2015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50ECCA-1809-41B4-9ED4-25767EC22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2109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11/12/2015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8025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11/12/2015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815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11/12/2015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980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11/12/2015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 defTabSz="457200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175358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11/12/2015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9992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11/12/2015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 defTabSz="457200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791781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11/12/2015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9194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11/12/2015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5823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11/12/2015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520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11/12/2015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74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11/12/2015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609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11/12/2015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612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11/12/2015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34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11/12/2015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667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11/12/2015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546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11/12/2015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561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11/12/2015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657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defTabSz="457200"/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 defTabSz="457200"/>
              <a:t>11/12/2015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defTabSz="457200"/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defTabSz="457200"/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 defTabSz="457200"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8820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22489" y="152401"/>
            <a:ext cx="10600267" cy="68480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b="1" spc="38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Economics Warm Up, 11.9 (Monday)</a:t>
            </a:r>
          </a:p>
        </p:txBody>
      </p:sp>
      <p:sp>
        <p:nvSpPr>
          <p:cNvPr id="36867" name="TextBox 6"/>
          <p:cNvSpPr txBox="1">
            <a:spLocks noChangeArrowheads="1"/>
          </p:cNvSpPr>
          <p:nvPr/>
        </p:nvSpPr>
        <p:spPr bwMode="auto">
          <a:xfrm>
            <a:off x="1952626" y="990601"/>
            <a:ext cx="7953375" cy="8302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dirty="0">
                <a:solidFill>
                  <a:srgbClr val="000000"/>
                </a:solidFill>
                <a:latin typeface="Tw Cen MT" panose="020B0602020104020603" pitchFamily="34" charset="0"/>
              </a:rPr>
              <a:t>Please write down the 4 questions. </a:t>
            </a:r>
            <a:r>
              <a:rPr lang="en-US" altLang="en-US" sz="2400" dirty="0" smtClean="0">
                <a:solidFill>
                  <a:srgbClr val="000000"/>
                </a:solidFill>
                <a:latin typeface="Tw Cen MT" panose="020B0602020104020603" pitchFamily="34" charset="0"/>
              </a:rPr>
              <a:t>Use chart on following slide to answer.. e </a:t>
            </a:r>
            <a:r>
              <a:rPr lang="en-US" altLang="en-US" sz="2400" dirty="0">
                <a:solidFill>
                  <a:srgbClr val="000000"/>
                </a:solidFill>
                <a:latin typeface="Tw Cen MT" panose="020B0602020104020603" pitchFamily="34" charset="0"/>
              </a:rPr>
              <a:t>will turn in Warm-ups on Friday…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22489" y="1974261"/>
            <a:ext cx="1036048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457200">
              <a:buFontTx/>
              <a:buAutoNum type="arabicPeriod"/>
            </a:pPr>
            <a:r>
              <a:rPr lang="en-US" sz="3600" dirty="0">
                <a:solidFill>
                  <a:prstClr val="white"/>
                </a:solidFill>
              </a:rPr>
              <a:t>Which asset class has the highest return on an investment?</a:t>
            </a:r>
          </a:p>
          <a:p>
            <a:pPr marL="342900" indent="-342900" defTabSz="457200">
              <a:buFontTx/>
              <a:buAutoNum type="arabicPeriod"/>
            </a:pPr>
            <a:r>
              <a:rPr lang="en-US" sz="3600" dirty="0">
                <a:solidFill>
                  <a:prstClr val="white"/>
                </a:solidFill>
              </a:rPr>
              <a:t>What is the average rate for inflation over the 20 year period?</a:t>
            </a:r>
          </a:p>
          <a:p>
            <a:pPr marL="342900" indent="-342900" defTabSz="457200">
              <a:buFontTx/>
              <a:buAutoNum type="arabicPeriod"/>
            </a:pPr>
            <a:r>
              <a:rPr lang="en-US" sz="3600" dirty="0">
                <a:solidFill>
                  <a:prstClr val="white"/>
                </a:solidFill>
              </a:rPr>
              <a:t>Which asset class performs better over a twenty year period: stocks or gold?</a:t>
            </a:r>
          </a:p>
          <a:p>
            <a:pPr marL="342900" indent="-342900" defTabSz="457200">
              <a:buFontTx/>
              <a:buAutoNum type="arabicPeriod"/>
            </a:pPr>
            <a:r>
              <a:rPr lang="en-US" sz="3600" dirty="0">
                <a:solidFill>
                  <a:prstClr val="white"/>
                </a:solidFill>
              </a:rPr>
              <a:t>What is the source for this chart?</a:t>
            </a:r>
          </a:p>
          <a:p>
            <a:pPr marL="342900" indent="-342900" defTabSz="457200">
              <a:buFontTx/>
              <a:buAutoNum type="arabicPeriod"/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38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41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22489" y="152401"/>
            <a:ext cx="10600267" cy="68480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b="1" spc="38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Economics Warm Up, </a:t>
            </a:r>
            <a:r>
              <a:rPr lang="en-US" sz="4000" b="1" spc="38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11.10 </a:t>
            </a:r>
            <a:r>
              <a:rPr lang="en-US" sz="4000" b="1" spc="38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(Tuesday)</a:t>
            </a:r>
            <a:endParaRPr lang="en-US" sz="4000" b="1" spc="38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36867" name="TextBox 6"/>
          <p:cNvSpPr txBox="1">
            <a:spLocks noChangeArrowheads="1"/>
          </p:cNvSpPr>
          <p:nvPr/>
        </p:nvSpPr>
        <p:spPr bwMode="auto">
          <a:xfrm>
            <a:off x="1952626" y="990601"/>
            <a:ext cx="7953375" cy="8302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dirty="0">
                <a:solidFill>
                  <a:srgbClr val="000000"/>
                </a:solidFill>
                <a:latin typeface="Tw Cen MT" panose="020B0602020104020603" pitchFamily="34" charset="0"/>
              </a:rPr>
              <a:t>Please write down the 4 questions. Use the chart on the next slide to answer. We will turn in Warm-ups on Friday…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9956" y="1974261"/>
            <a:ext cx="1163884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457200">
              <a:buFontTx/>
              <a:buAutoNum type="arabicPeriod"/>
            </a:pPr>
            <a:r>
              <a:rPr lang="en-US" sz="3600" dirty="0">
                <a:solidFill>
                  <a:prstClr val="white"/>
                </a:solidFill>
              </a:rPr>
              <a:t> </a:t>
            </a:r>
            <a:r>
              <a:rPr lang="en-US" sz="4000" dirty="0">
                <a:solidFill>
                  <a:prstClr val="white"/>
                </a:solidFill>
              </a:rPr>
              <a:t>How many states have no income tax at all?</a:t>
            </a:r>
          </a:p>
          <a:p>
            <a:pPr marL="342900" indent="-342900" defTabSz="457200">
              <a:buFontTx/>
              <a:buAutoNum type="arabicPeriod"/>
            </a:pPr>
            <a:r>
              <a:rPr lang="en-US" sz="4000" dirty="0">
                <a:solidFill>
                  <a:prstClr val="white"/>
                </a:solidFill>
              </a:rPr>
              <a:t> What state has that highest tax rate of all fifty states?</a:t>
            </a:r>
          </a:p>
          <a:p>
            <a:pPr marL="342900" indent="-342900" defTabSz="457200">
              <a:buFontTx/>
              <a:buAutoNum type="arabicPeriod"/>
            </a:pPr>
            <a:r>
              <a:rPr lang="en-US" sz="4000" dirty="0">
                <a:solidFill>
                  <a:prstClr val="white"/>
                </a:solidFill>
              </a:rPr>
              <a:t> How many states actually have a flat tax?</a:t>
            </a:r>
          </a:p>
          <a:p>
            <a:pPr marL="342900" indent="-342900" defTabSz="457200">
              <a:buFontTx/>
              <a:buAutoNum type="arabicPeriod"/>
            </a:pPr>
            <a:r>
              <a:rPr lang="en-US" sz="4000" dirty="0">
                <a:solidFill>
                  <a:prstClr val="white"/>
                </a:solidFill>
              </a:rPr>
              <a:t> What is the tax rate for the state of Georgia?</a:t>
            </a:r>
          </a:p>
          <a:p>
            <a:pPr marL="342900" indent="-342900" defTabSz="457200">
              <a:buFontTx/>
              <a:buAutoNum type="arabicPeriod"/>
            </a:pPr>
            <a:endParaRPr lang="en-US" sz="4000" dirty="0">
              <a:solidFill>
                <a:prstClr val="white"/>
              </a:solidFill>
            </a:endParaRPr>
          </a:p>
          <a:p>
            <a:pPr marL="342900" indent="-342900" defTabSz="457200">
              <a:buFontTx/>
              <a:buAutoNum type="arabicPeriod"/>
            </a:pPr>
            <a:endParaRPr lang="en-US" sz="4000" dirty="0">
              <a:solidFill>
                <a:prstClr val="white"/>
              </a:solidFill>
            </a:endParaRPr>
          </a:p>
          <a:p>
            <a:pPr marL="342900" indent="-342900" defTabSz="457200">
              <a:buFontTx/>
              <a:buAutoNum type="arabicPeriod"/>
            </a:pPr>
            <a:endParaRPr lang="en-US" dirty="0">
              <a:solidFill>
                <a:prstClr val="white"/>
              </a:solidFill>
            </a:endParaRPr>
          </a:p>
          <a:p>
            <a:pPr marL="342900" indent="-342900" defTabSz="457200">
              <a:buFontTx/>
              <a:buAutoNum type="arabicPeriod"/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72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0012"/>
            <a:ext cx="12192000" cy="6958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28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22489" y="152401"/>
            <a:ext cx="10600267" cy="68480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b="1" spc="38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Economics Warm Up, </a:t>
            </a:r>
            <a:r>
              <a:rPr lang="en-US" sz="4000" b="1" spc="38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11.11 (Wed.)</a:t>
            </a:r>
            <a:endParaRPr lang="en-US" sz="4000" b="1" spc="38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36867" name="TextBox 6"/>
          <p:cNvSpPr txBox="1">
            <a:spLocks noChangeArrowheads="1"/>
          </p:cNvSpPr>
          <p:nvPr/>
        </p:nvSpPr>
        <p:spPr bwMode="auto">
          <a:xfrm>
            <a:off x="1952626" y="990601"/>
            <a:ext cx="7953375" cy="8302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dirty="0">
                <a:solidFill>
                  <a:srgbClr val="000000"/>
                </a:solidFill>
                <a:latin typeface="Tw Cen MT" panose="020B0602020104020603" pitchFamily="34" charset="0"/>
              </a:rPr>
              <a:t>Please write down the 4 questions. Use the chart on the next slide to answer. We will turn in Warm-ups on Friday…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9956" y="1974261"/>
            <a:ext cx="1163884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3600" dirty="0" smtClean="0">
                <a:solidFill>
                  <a:prstClr val="white"/>
                </a:solidFill>
              </a:rPr>
              <a:t>No warm up for today</a:t>
            </a:r>
            <a:endParaRPr lang="en-US" sz="4000" dirty="0">
              <a:solidFill>
                <a:prstClr val="white"/>
              </a:solidFill>
            </a:endParaRPr>
          </a:p>
          <a:p>
            <a:pPr marL="342900" indent="-342900" defTabSz="457200">
              <a:buFontTx/>
              <a:buAutoNum type="arabicPeriod"/>
            </a:pPr>
            <a:endParaRPr lang="en-US" sz="4000" dirty="0">
              <a:solidFill>
                <a:prstClr val="white"/>
              </a:solidFill>
            </a:endParaRPr>
          </a:p>
          <a:p>
            <a:pPr marL="342900" indent="-342900" defTabSz="457200">
              <a:buFontTx/>
              <a:buAutoNum type="arabicPeriod"/>
            </a:pPr>
            <a:endParaRPr lang="en-US" dirty="0">
              <a:solidFill>
                <a:prstClr val="white"/>
              </a:solidFill>
            </a:endParaRPr>
          </a:p>
          <a:p>
            <a:pPr marL="342900" indent="-342900" defTabSz="457200">
              <a:buFontTx/>
              <a:buAutoNum type="arabicPeriod"/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10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22489" y="152401"/>
            <a:ext cx="10600267" cy="68480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b="1" spc="38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Economics Warm Up, </a:t>
            </a:r>
            <a:r>
              <a:rPr lang="en-US" sz="4000" b="1" spc="38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11.12 </a:t>
            </a:r>
            <a:r>
              <a:rPr lang="en-US" sz="4000" b="1" spc="38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(Thursday)</a:t>
            </a:r>
          </a:p>
        </p:txBody>
      </p:sp>
      <p:sp>
        <p:nvSpPr>
          <p:cNvPr id="36867" name="TextBox 6"/>
          <p:cNvSpPr txBox="1">
            <a:spLocks noChangeArrowheads="1"/>
          </p:cNvSpPr>
          <p:nvPr/>
        </p:nvSpPr>
        <p:spPr bwMode="auto">
          <a:xfrm>
            <a:off x="1952626" y="990601"/>
            <a:ext cx="7953375" cy="8302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dirty="0">
                <a:solidFill>
                  <a:srgbClr val="000000"/>
                </a:solidFill>
                <a:latin typeface="Tw Cen MT" panose="020B0602020104020603" pitchFamily="34" charset="0"/>
              </a:rPr>
              <a:t>Please write down the 4 questions. Use the chart on the next slide to answer. We will turn in Warm-ups on Friday…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9956" y="1974261"/>
            <a:ext cx="11638844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457200">
              <a:buFontTx/>
              <a:buAutoNum type="arabicPeriod"/>
            </a:pPr>
            <a:r>
              <a:rPr lang="en-US" sz="3600" dirty="0">
                <a:solidFill>
                  <a:prstClr val="white"/>
                </a:solidFill>
              </a:rPr>
              <a:t> </a:t>
            </a:r>
            <a:r>
              <a:rPr lang="en-US" sz="3600" dirty="0" smtClean="0">
                <a:solidFill>
                  <a:prstClr val="white"/>
                </a:solidFill>
              </a:rPr>
              <a:t>According to the chart, where are most of our tax dollars are spent?</a:t>
            </a:r>
          </a:p>
          <a:p>
            <a:pPr marL="342900" indent="-342900" defTabSz="457200">
              <a:buFontTx/>
              <a:buAutoNum type="arabicPeriod"/>
            </a:pPr>
            <a:r>
              <a:rPr lang="en-US" sz="3600" dirty="0" smtClean="0">
                <a:solidFill>
                  <a:prstClr val="white"/>
                </a:solidFill>
              </a:rPr>
              <a:t>According to the chart, how much of every tax dollar is spent on interest on the federal debt?</a:t>
            </a:r>
          </a:p>
          <a:p>
            <a:pPr marL="342900" indent="-342900" defTabSz="457200">
              <a:buFontTx/>
              <a:buAutoNum type="arabicPeriod"/>
            </a:pPr>
            <a:r>
              <a:rPr lang="en-US" sz="3600" dirty="0" smtClean="0">
                <a:solidFill>
                  <a:prstClr val="white"/>
                </a:solidFill>
              </a:rPr>
              <a:t>According to the chart, where does our government spend more: education or healthcare?</a:t>
            </a:r>
          </a:p>
          <a:p>
            <a:pPr marL="342900" indent="-342900" defTabSz="457200">
              <a:buFontTx/>
              <a:buAutoNum type="arabicPeriod"/>
            </a:pPr>
            <a:r>
              <a:rPr lang="en-US" sz="3600" dirty="0" smtClean="0">
                <a:solidFill>
                  <a:prstClr val="white"/>
                </a:solidFill>
              </a:rPr>
              <a:t>What is the source for this chart?</a:t>
            </a:r>
          </a:p>
          <a:p>
            <a:pPr marL="342900" indent="-342900" defTabSz="457200">
              <a:buFontTx/>
              <a:buAutoNum type="arabicPeriod"/>
            </a:pPr>
            <a:endParaRPr lang="en-US" sz="3600" dirty="0" smtClean="0">
              <a:solidFill>
                <a:prstClr val="white"/>
              </a:solidFill>
            </a:endParaRPr>
          </a:p>
          <a:p>
            <a:pPr marL="342900" indent="-342900" defTabSz="457200">
              <a:buFontTx/>
              <a:buAutoNum type="arabicPeriod"/>
            </a:pPr>
            <a:endParaRPr lang="en-US" sz="3600" dirty="0" smtClean="0">
              <a:solidFill>
                <a:prstClr val="white"/>
              </a:solidFill>
            </a:endParaRPr>
          </a:p>
          <a:p>
            <a:pPr marL="342900" indent="-342900" defTabSz="457200">
              <a:buFontTx/>
              <a:buAutoNum type="arabicPeriod"/>
            </a:pPr>
            <a:endParaRPr lang="en-US" sz="3600" dirty="0">
              <a:solidFill>
                <a:prstClr val="white"/>
              </a:solidFill>
            </a:endParaRPr>
          </a:p>
          <a:p>
            <a:pPr marL="342900" indent="-342900" defTabSz="457200">
              <a:buFontTx/>
              <a:buAutoNum type="arabicPeriod"/>
            </a:pPr>
            <a:endParaRPr lang="en-US" dirty="0">
              <a:solidFill>
                <a:prstClr val="white"/>
              </a:solidFill>
            </a:endParaRPr>
          </a:p>
          <a:p>
            <a:pPr marL="342900" indent="-342900" defTabSz="457200">
              <a:buFontTx/>
              <a:buAutoNum type="arabicPeriod"/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74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8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22489" y="152401"/>
            <a:ext cx="10600267" cy="68480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b="1" spc="38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Economics Warm Up, </a:t>
            </a:r>
            <a:r>
              <a:rPr lang="en-US" sz="4000" b="1" spc="38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11.13 (</a:t>
            </a:r>
            <a:r>
              <a:rPr lang="en-US" sz="4000" b="1" spc="38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Frida</a:t>
            </a:r>
            <a:r>
              <a:rPr lang="en-US" sz="4000" b="1" spc="38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y</a:t>
            </a:r>
            <a:r>
              <a:rPr lang="en-US" sz="4000" b="1" spc="38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)</a:t>
            </a:r>
          </a:p>
        </p:txBody>
      </p:sp>
      <p:sp>
        <p:nvSpPr>
          <p:cNvPr id="36867" name="TextBox 6"/>
          <p:cNvSpPr txBox="1">
            <a:spLocks noChangeArrowheads="1"/>
          </p:cNvSpPr>
          <p:nvPr/>
        </p:nvSpPr>
        <p:spPr bwMode="auto">
          <a:xfrm>
            <a:off x="361245" y="990601"/>
            <a:ext cx="10864944" cy="83099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dirty="0">
                <a:solidFill>
                  <a:srgbClr val="000000"/>
                </a:solidFill>
                <a:latin typeface="Tw Cen MT" panose="020B0602020104020603" pitchFamily="34" charset="0"/>
              </a:rPr>
              <a:t>Please write down the </a:t>
            </a:r>
            <a:r>
              <a:rPr lang="en-US" altLang="en-US" sz="2400" dirty="0" smtClean="0">
                <a:solidFill>
                  <a:srgbClr val="000000"/>
                </a:solidFill>
                <a:latin typeface="Tw Cen MT" panose="020B0602020104020603" pitchFamily="34" charset="0"/>
              </a:rPr>
              <a:t>6 </a:t>
            </a:r>
            <a:r>
              <a:rPr lang="en-US" altLang="en-US" sz="2400" dirty="0">
                <a:solidFill>
                  <a:srgbClr val="000000"/>
                </a:solidFill>
                <a:latin typeface="Tw Cen MT" panose="020B0602020104020603" pitchFamily="34" charset="0"/>
              </a:rPr>
              <a:t>questions. </a:t>
            </a:r>
            <a:r>
              <a:rPr lang="en-US" altLang="en-US" sz="2400" dirty="0" smtClean="0">
                <a:solidFill>
                  <a:srgbClr val="000000"/>
                </a:solidFill>
                <a:latin typeface="Tw Cen MT" panose="020B0602020104020603" pitchFamily="34" charset="0"/>
              </a:rPr>
              <a:t>Watch Crash Cours</a:t>
            </a:r>
            <a:r>
              <a:rPr lang="en-US" altLang="en-US" sz="2400" dirty="0" smtClean="0">
                <a:solidFill>
                  <a:srgbClr val="000000"/>
                </a:solidFill>
                <a:latin typeface="Tw Cen MT" panose="020B0602020104020603" pitchFamily="34" charset="0"/>
              </a:rPr>
              <a:t>e Economics on Inflation. </a:t>
            </a:r>
            <a:r>
              <a:rPr lang="en-US" altLang="en-US" sz="2400" dirty="0">
                <a:solidFill>
                  <a:srgbClr val="000000"/>
                </a:solidFill>
                <a:latin typeface="Tw Cen MT" panose="020B0602020104020603" pitchFamily="34" charset="0"/>
              </a:rPr>
              <a:t>will turn in Warm-ups on Friday…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61245" y="2181396"/>
            <a:ext cx="1163884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457200">
              <a:buFontTx/>
              <a:buAutoNum type="arabicPeriod"/>
            </a:pPr>
            <a:r>
              <a:rPr lang="en-US" sz="3600" dirty="0">
                <a:solidFill>
                  <a:prstClr val="white"/>
                </a:solidFill>
              </a:rPr>
              <a:t> </a:t>
            </a:r>
            <a:r>
              <a:rPr lang="en-US" sz="3200" dirty="0" smtClean="0">
                <a:solidFill>
                  <a:prstClr val="white"/>
                </a:solidFill>
              </a:rPr>
              <a:t>What was the price of a movie ticket in 1923?</a:t>
            </a:r>
          </a:p>
          <a:p>
            <a:pPr marL="342900" indent="-342900" defTabSz="457200">
              <a:buFontTx/>
              <a:buAutoNum type="arabicPeriod"/>
            </a:pPr>
            <a:r>
              <a:rPr lang="en-US" sz="3200" dirty="0">
                <a:solidFill>
                  <a:prstClr val="white"/>
                </a:solidFill>
              </a:rPr>
              <a:t> </a:t>
            </a:r>
            <a:r>
              <a:rPr lang="en-US" sz="3200" dirty="0" smtClean="0">
                <a:solidFill>
                  <a:prstClr val="white"/>
                </a:solidFill>
              </a:rPr>
              <a:t>In terms of inflation, what does “real” mean?</a:t>
            </a:r>
          </a:p>
          <a:p>
            <a:pPr marL="342900" indent="-342900" defTabSz="457200">
              <a:buFontTx/>
              <a:buAutoNum type="arabicPeriod"/>
            </a:pPr>
            <a:r>
              <a:rPr lang="en-US" sz="3200" dirty="0">
                <a:solidFill>
                  <a:prstClr val="white"/>
                </a:solidFill>
              </a:rPr>
              <a:t> </a:t>
            </a:r>
            <a:r>
              <a:rPr lang="en-US" sz="3200" dirty="0" smtClean="0">
                <a:solidFill>
                  <a:prstClr val="white"/>
                </a:solidFill>
              </a:rPr>
              <a:t>Which Latin American country has the highest inflation in the world?</a:t>
            </a:r>
          </a:p>
          <a:p>
            <a:pPr marL="342900" indent="-342900" defTabSz="457200">
              <a:buFontTx/>
              <a:buAutoNum type="arabicPeriod"/>
            </a:pPr>
            <a:r>
              <a:rPr lang="en-US" sz="3200" dirty="0">
                <a:solidFill>
                  <a:prstClr val="white"/>
                </a:solidFill>
              </a:rPr>
              <a:t> </a:t>
            </a:r>
            <a:r>
              <a:rPr lang="en-US" sz="3200" dirty="0" smtClean="0">
                <a:solidFill>
                  <a:prstClr val="white"/>
                </a:solidFill>
              </a:rPr>
              <a:t>During the housing bubble, which two cities saw housing prices triple?</a:t>
            </a:r>
          </a:p>
          <a:p>
            <a:pPr marL="342900" indent="-342900" defTabSz="457200">
              <a:buFontTx/>
              <a:buAutoNum type="arabicPeriod"/>
            </a:pPr>
            <a:r>
              <a:rPr lang="en-US" sz="3200" dirty="0" smtClean="0">
                <a:solidFill>
                  <a:prstClr val="white"/>
                </a:solidFill>
              </a:rPr>
              <a:t> What does N.I.N.J.A does stand for?</a:t>
            </a:r>
          </a:p>
          <a:p>
            <a:pPr marL="342900" indent="-342900" defTabSz="457200">
              <a:buFontTx/>
              <a:buAutoNum type="arabicPeriod"/>
            </a:pPr>
            <a:r>
              <a:rPr lang="en-US" sz="3200" dirty="0" smtClean="0">
                <a:solidFill>
                  <a:prstClr val="white"/>
                </a:solidFill>
              </a:rPr>
              <a:t> Today, what does a tulip bubbl</a:t>
            </a:r>
            <a:r>
              <a:rPr lang="en-US" sz="3200" dirty="0" smtClean="0">
                <a:solidFill>
                  <a:prstClr val="white"/>
                </a:solidFill>
              </a:rPr>
              <a:t>e cost you?</a:t>
            </a:r>
            <a:endParaRPr lang="en-US" sz="3200" dirty="0" smtClean="0">
              <a:solidFill>
                <a:prstClr val="white"/>
              </a:solidFill>
            </a:endParaRPr>
          </a:p>
          <a:p>
            <a:pPr marL="342900" indent="-342900" defTabSz="457200">
              <a:buFontTx/>
              <a:buAutoNum type="arabicPeriod"/>
            </a:pPr>
            <a:endParaRPr lang="en-US" sz="3200" dirty="0" smtClean="0">
              <a:solidFill>
                <a:prstClr val="white"/>
              </a:solidFill>
            </a:endParaRPr>
          </a:p>
          <a:p>
            <a:pPr marL="342900" indent="-342900" defTabSz="457200">
              <a:buFontTx/>
              <a:buAutoNum type="arabicPeriod"/>
            </a:pPr>
            <a:endParaRPr lang="en-US" sz="3600" dirty="0">
              <a:solidFill>
                <a:prstClr val="white"/>
              </a:solidFill>
            </a:endParaRPr>
          </a:p>
          <a:p>
            <a:pPr marL="342900" indent="-342900" defTabSz="457200">
              <a:buFontTx/>
              <a:buAutoNum type="arabicPeriod"/>
            </a:pPr>
            <a:endParaRPr lang="en-US" dirty="0">
              <a:solidFill>
                <a:prstClr val="white"/>
              </a:solidFill>
            </a:endParaRPr>
          </a:p>
          <a:p>
            <a:pPr marL="342900" indent="-342900" defTabSz="457200">
              <a:buFontTx/>
              <a:buAutoNum type="arabicPeriod"/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34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388</Words>
  <Application>Microsoft Office PowerPoint</Application>
  <PresentationFormat>Widescreen</PresentationFormat>
  <Paragraphs>37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Calibri</vt:lpstr>
      <vt:lpstr>Century Gothic</vt:lpstr>
      <vt:lpstr>Tw Cen MT</vt:lpstr>
      <vt:lpstr>Wingdings 3</vt:lpstr>
      <vt:lpstr>Slice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Ethington</dc:creator>
  <cp:lastModifiedBy>Patrick Ethington</cp:lastModifiedBy>
  <cp:revision>5</cp:revision>
  <cp:lastPrinted>2015-11-10T13:19:54Z</cp:lastPrinted>
  <dcterms:created xsi:type="dcterms:W3CDTF">2015-11-09T23:58:43Z</dcterms:created>
  <dcterms:modified xsi:type="dcterms:W3CDTF">2015-11-13T00:02:51Z</dcterms:modified>
</cp:coreProperties>
</file>